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57" r:id="rId3"/>
    <p:sldId id="258" r:id="rId4"/>
    <p:sldId id="259" r:id="rId5"/>
    <p:sldId id="281" r:id="rId6"/>
    <p:sldId id="282" r:id="rId7"/>
    <p:sldId id="261" r:id="rId8"/>
    <p:sldId id="283" r:id="rId9"/>
    <p:sldId id="264" r:id="rId10"/>
    <p:sldId id="265" r:id="rId11"/>
    <p:sldId id="284" r:id="rId12"/>
    <p:sldId id="270" r:id="rId13"/>
    <p:sldId id="274" r:id="rId14"/>
    <p:sldId id="275" r:id="rId15"/>
    <p:sldId id="276" r:id="rId16"/>
    <p:sldId id="277" r:id="rId17"/>
    <p:sldId id="278" r:id="rId18"/>
    <p:sldId id="285" r:id="rId19"/>
    <p:sldId id="288" r:id="rId20"/>
    <p:sldId id="287" r:id="rId21"/>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88" autoAdjust="0"/>
    <p:restoredTop sz="82948" autoAdjust="0"/>
  </p:normalViewPr>
  <p:slideViewPr>
    <p:cSldViewPr>
      <p:cViewPr varScale="1">
        <p:scale>
          <a:sx n="62" d="100"/>
          <a:sy n="62" d="100"/>
        </p:scale>
        <p:origin x="1812" y="48"/>
      </p:cViewPr>
      <p:guideLst>
        <p:guide orient="horz" pos="2160"/>
        <p:guide pos="2880"/>
      </p:guideLst>
    </p:cSldViewPr>
  </p:slideViewPr>
  <p:outlineViewPr>
    <p:cViewPr>
      <p:scale>
        <a:sx n="33" d="100"/>
        <a:sy n="33" d="100"/>
      </p:scale>
      <p:origin x="0" y="11298"/>
    </p:cViewPr>
  </p:outlineViewPr>
  <p:notesTextViewPr>
    <p:cViewPr>
      <p:scale>
        <a:sx n="1" d="1"/>
        <a:sy n="1" d="1"/>
      </p:scale>
      <p:origin x="0" y="0"/>
    </p:cViewPr>
  </p:notesTextViewPr>
  <p:sorterViewPr>
    <p:cViewPr>
      <p:scale>
        <a:sx n="100" d="100"/>
        <a:sy n="100" d="100"/>
      </p:scale>
      <p:origin x="0" y="18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9" tIns="46590" rIns="93179" bIns="4659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9" tIns="46590" rIns="93179" bIns="46590" rtlCol="0"/>
          <a:lstStyle>
            <a:lvl1pPr algn="r">
              <a:defRPr sz="1200"/>
            </a:lvl1pPr>
          </a:lstStyle>
          <a:p>
            <a:fld id="{27DF6FAA-6CA5-45A4-B3C0-63F81D146393}" type="datetimeFigureOut">
              <a:rPr lang="en-US" smtClean="0"/>
              <a:t>2/8/2016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9" tIns="46590" rIns="93179" bIns="4659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9" tIns="46590" rIns="93179" bIns="46590" rtlCol="0" anchor="b"/>
          <a:lstStyle>
            <a:lvl1pPr algn="r">
              <a:defRPr sz="1200"/>
            </a:lvl1pPr>
          </a:lstStyle>
          <a:p>
            <a:fld id="{31246BD6-21BB-4703-A89C-46826421E96C}" type="slidenum">
              <a:rPr lang="en-US" smtClean="0"/>
              <a:t>‹#›</a:t>
            </a:fld>
            <a:endParaRPr lang="en-US"/>
          </a:p>
        </p:txBody>
      </p:sp>
    </p:spTree>
    <p:extLst>
      <p:ext uri="{BB962C8B-B14F-4D97-AF65-F5344CB8AC3E}">
        <p14:creationId xmlns:p14="http://schemas.microsoft.com/office/powerpoint/2010/main" val="37391110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9" tIns="46590" rIns="93179" bIns="46590"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9" tIns="46590" rIns="93179" bIns="46590" rtlCol="0"/>
          <a:lstStyle>
            <a:lvl1pPr algn="r">
              <a:defRPr sz="1200"/>
            </a:lvl1pPr>
          </a:lstStyle>
          <a:p>
            <a:fld id="{DFF97E05-0904-4C64-86CF-240E2535B0B6}" type="datetimeFigureOut">
              <a:rPr lang="en-US" smtClean="0"/>
              <a:t>2/8/2016</a:t>
            </a:fld>
            <a:endParaRPr lang="en-US"/>
          </a:p>
        </p:txBody>
      </p:sp>
      <p:sp>
        <p:nvSpPr>
          <p:cNvPr id="4" name="Slide Image Placeholder 3"/>
          <p:cNvSpPr>
            <a:spLocks noGrp="1" noRot="1" noChangeAspect="1"/>
          </p:cNvSpPr>
          <p:nvPr>
            <p:ph type="sldImg" idx="2"/>
          </p:nvPr>
        </p:nvSpPr>
        <p:spPr>
          <a:xfrm>
            <a:off x="1182688" y="696913"/>
            <a:ext cx="4646612" cy="3486150"/>
          </a:xfrm>
          <a:prstGeom prst="rect">
            <a:avLst/>
          </a:prstGeom>
          <a:noFill/>
          <a:ln w="12700">
            <a:solidFill>
              <a:prstClr val="black"/>
            </a:solidFill>
          </a:ln>
        </p:spPr>
        <p:txBody>
          <a:bodyPr vert="horz" lIns="93179" tIns="46590" rIns="93179" bIns="46590"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9" tIns="46590" rIns="93179" bIns="4659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9" tIns="46590" rIns="93179" bIns="4659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9" tIns="46590" rIns="93179" bIns="46590" rtlCol="0" anchor="b"/>
          <a:lstStyle>
            <a:lvl1pPr algn="r">
              <a:defRPr sz="1200"/>
            </a:lvl1pPr>
          </a:lstStyle>
          <a:p>
            <a:fld id="{C6A1B721-1FA3-470D-8D96-C06AAE0C409A}" type="slidenum">
              <a:rPr lang="en-US" smtClean="0"/>
              <a:t>‹#›</a:t>
            </a:fld>
            <a:endParaRPr lang="en-US"/>
          </a:p>
        </p:txBody>
      </p:sp>
    </p:spTree>
    <p:extLst>
      <p:ext uri="{BB962C8B-B14F-4D97-AF65-F5344CB8AC3E}">
        <p14:creationId xmlns:p14="http://schemas.microsoft.com/office/powerpoint/2010/main" val="2088657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Examples? </a:t>
            </a:r>
            <a:endParaRPr lang="en-US" dirty="0"/>
          </a:p>
        </p:txBody>
      </p:sp>
      <p:sp>
        <p:nvSpPr>
          <p:cNvPr id="4" name="Slide Number Placeholder 3"/>
          <p:cNvSpPr>
            <a:spLocks noGrp="1"/>
          </p:cNvSpPr>
          <p:nvPr>
            <p:ph type="sldNum" sz="quarter" idx="10"/>
          </p:nvPr>
        </p:nvSpPr>
        <p:spPr/>
        <p:txBody>
          <a:bodyPr/>
          <a:lstStyle/>
          <a:p>
            <a:fld id="{C6A1B721-1FA3-470D-8D96-C06AAE0C409A}" type="slidenum">
              <a:rPr lang="en-US" smtClean="0"/>
              <a:t>15</a:t>
            </a:fld>
            <a:endParaRPr lang="en-US"/>
          </a:p>
        </p:txBody>
      </p:sp>
    </p:spTree>
    <p:extLst>
      <p:ext uri="{BB962C8B-B14F-4D97-AF65-F5344CB8AC3E}">
        <p14:creationId xmlns:p14="http://schemas.microsoft.com/office/powerpoint/2010/main" val="2408049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talk more about franchising during the next class </a:t>
            </a:r>
            <a:endParaRPr lang="en-US" dirty="0"/>
          </a:p>
        </p:txBody>
      </p:sp>
      <p:sp>
        <p:nvSpPr>
          <p:cNvPr id="4" name="Slide Number Placeholder 3"/>
          <p:cNvSpPr>
            <a:spLocks noGrp="1"/>
          </p:cNvSpPr>
          <p:nvPr>
            <p:ph type="sldNum" sz="quarter" idx="10"/>
          </p:nvPr>
        </p:nvSpPr>
        <p:spPr/>
        <p:txBody>
          <a:bodyPr/>
          <a:lstStyle/>
          <a:p>
            <a:fld id="{C6A1B721-1FA3-470D-8D96-C06AAE0C409A}" type="slidenum">
              <a:rPr lang="en-US" smtClean="0"/>
              <a:t>17</a:t>
            </a:fld>
            <a:endParaRPr lang="en-US"/>
          </a:p>
        </p:txBody>
      </p:sp>
    </p:spTree>
    <p:extLst>
      <p:ext uri="{BB962C8B-B14F-4D97-AF65-F5344CB8AC3E}">
        <p14:creationId xmlns:p14="http://schemas.microsoft.com/office/powerpoint/2010/main" val="1063447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IBM got into computers as an imitator; Texas Instruments, into transistors as an imitator; Holiday Inns, into motels as an imitator</a:t>
            </a:r>
            <a:r>
              <a:rPr lang="en-US"/>
              <a:t>; and</a:t>
            </a:r>
            <a:r>
              <a:rPr lang="en-US" dirty="0"/>
              <a:t> </a:t>
            </a:r>
            <a:r>
              <a:rPr lang="en-US" i="1" dirty="0"/>
              <a:t>Playboy,</a:t>
            </a:r>
            <a:r>
              <a:rPr lang="en-US" dirty="0"/>
              <a:t> into both its major fields (publishing and entertainment) as an imitator.</a:t>
            </a:r>
          </a:p>
        </p:txBody>
      </p:sp>
      <p:sp>
        <p:nvSpPr>
          <p:cNvPr id="4" name="Slide Number Placeholder 3"/>
          <p:cNvSpPr>
            <a:spLocks noGrp="1"/>
          </p:cNvSpPr>
          <p:nvPr>
            <p:ph type="sldNum" sz="quarter" idx="10"/>
          </p:nvPr>
        </p:nvSpPr>
        <p:spPr/>
        <p:txBody>
          <a:bodyPr/>
          <a:lstStyle/>
          <a:p>
            <a:fld id="{C6A1B721-1FA3-470D-8D96-C06AAE0C409A}" type="slidenum">
              <a:rPr lang="en-US" smtClean="0"/>
              <a:t>18</a:t>
            </a:fld>
            <a:endParaRPr lang="en-US"/>
          </a:p>
        </p:txBody>
      </p:sp>
    </p:spTree>
    <p:extLst>
      <p:ext uri="{BB962C8B-B14F-4D97-AF65-F5344CB8AC3E}">
        <p14:creationId xmlns:p14="http://schemas.microsoft.com/office/powerpoint/2010/main" val="15052862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cstate="print">
            <a:duotone>
              <a:prstClr val="black"/>
              <a:schemeClr val="accent5">
                <a:tint val="45000"/>
                <a:satMod val="400000"/>
              </a:schemeClr>
            </a:duotone>
            <a:extLst/>
          </a:blip>
          <a:stretch>
            <a:fillRect/>
          </a:stretch>
        </p:blipFill>
        <p:spPr>
          <a:xfrm>
            <a:off x="-1" y="5260"/>
            <a:ext cx="9144001" cy="6852739"/>
          </a:xfrm>
          <a:prstGeom prst="rect">
            <a:avLst/>
          </a:prstGeom>
        </p:spPr>
      </p:pic>
      <p:pic>
        <p:nvPicPr>
          <p:cNvPr id="5" name="Picture 2"/>
          <p:cNvPicPr>
            <a:picLocks noChangeAspect="1" noChangeArrowheads="1"/>
          </p:cNvPicPr>
          <p:nvPr userDrawn="1"/>
        </p:nvPicPr>
        <p:blipFill>
          <a:blip r:embed="rId3" cstate="print">
            <a:extLst/>
          </a:blip>
          <a:srcRect/>
          <a:stretch>
            <a:fillRect/>
          </a:stretch>
        </p:blipFill>
        <p:spPr bwMode="auto">
          <a:xfrm>
            <a:off x="109342" y="457200"/>
            <a:ext cx="5681858" cy="2514600"/>
          </a:xfrm>
          <a:prstGeom prst="rect">
            <a:avLst/>
          </a:prstGeom>
          <a:ln>
            <a:noFill/>
          </a:ln>
          <a:effectLst>
            <a:softEdge rad="112500"/>
          </a:effectLst>
          <a:extLst/>
        </p:spPr>
      </p:pic>
      <p:sp>
        <p:nvSpPr>
          <p:cNvPr id="2" name="Title 1"/>
          <p:cNvSpPr>
            <a:spLocks noGrp="1"/>
          </p:cNvSpPr>
          <p:nvPr>
            <p:ph type="ctrTitle"/>
          </p:nvPr>
        </p:nvSpPr>
        <p:spPr>
          <a:xfrm>
            <a:off x="6172200" y="2130425"/>
            <a:ext cx="2743200" cy="1470025"/>
          </a:xfrm>
        </p:spPr>
        <p:txBody>
          <a:bodyPr>
            <a:noAutofit/>
          </a:bodyPr>
          <a:lstStyle>
            <a:lvl1pPr>
              <a:defRPr sz="40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52400" y="4648200"/>
            <a:ext cx="6400800" cy="1752600"/>
          </a:xfrm>
        </p:spPr>
        <p:txBody>
          <a:bodyPr>
            <a:normAutofit/>
          </a:bodyPr>
          <a:lstStyle>
            <a:lvl1pPr marL="0" indent="0" algn="ctr">
              <a:buNone/>
              <a:defRPr sz="3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4" name="Rectangle 21"/>
          <p:cNvSpPr>
            <a:spLocks noChangeArrowheads="1"/>
          </p:cNvSpPr>
          <p:nvPr userDrawn="1"/>
        </p:nvSpPr>
        <p:spPr bwMode="auto">
          <a:xfrm>
            <a:off x="6934200" y="6400800"/>
            <a:ext cx="2133600" cy="457200"/>
          </a:xfrm>
          <a:prstGeom prst="rect">
            <a:avLst/>
          </a:prstGeom>
          <a:noFill/>
          <a:ln w="9525">
            <a:noFill/>
            <a:miter lim="800000"/>
            <a:headEnd/>
            <a:tailEnd/>
          </a:ln>
        </p:spPr>
        <p:txBody>
          <a:bodyPr anchor="b"/>
          <a:lstStyle/>
          <a:p>
            <a:pPr algn="r"/>
            <a:r>
              <a:rPr lang="en-US" sz="1000">
                <a:effectLst>
                  <a:outerShdw blurRad="38100" dist="38100" dir="2700000" algn="tl">
                    <a:srgbClr val="C0C0C0"/>
                  </a:outerShdw>
                </a:effectLst>
                <a:latin typeface="Times New Roman" pitchFamily="18" charset="0"/>
                <a:ea typeface="ＭＳ Ｐゴシック" charset="-128"/>
              </a:rPr>
              <a:t>3-</a:t>
            </a:r>
            <a:fld id="{C2CCC70C-AED8-40D1-BB28-A06D39744525}" type="slidenum">
              <a:rPr lang="en-US" sz="1000">
                <a:effectLst>
                  <a:outerShdw blurRad="38100" dist="38100" dir="2700000" algn="tl">
                    <a:srgbClr val="C0C0C0"/>
                  </a:outerShdw>
                </a:effectLst>
                <a:latin typeface="Times New Roman" pitchFamily="18" charset="0"/>
                <a:ea typeface="ＭＳ Ｐゴシック" charset="-128"/>
              </a:rPr>
              <a:pPr algn="r"/>
              <a:t>‹#›</a:t>
            </a:fld>
            <a:endParaRPr lang="en-US" sz="1000">
              <a:effectLst>
                <a:outerShdw blurRad="38100" dist="38100" dir="2700000" algn="tl">
                  <a:srgbClr val="C0C0C0"/>
                </a:outerShdw>
              </a:effectLst>
              <a:latin typeface="Times New Roman" pitchFamily="18" charset="0"/>
              <a:ea typeface="ＭＳ Ｐゴシック" charset="-128"/>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238BF5D-82AF-4AEF-A768-F2598432B046}" type="datetimeFigureOut">
              <a:rPr lang="en-US"/>
              <a:pPr>
                <a:defRPr/>
              </a:pPr>
              <a:t>2/8/2016</a:t>
            </a:fld>
            <a:endParaRPr 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88D403A-04D5-4EF9-8FE9-81338929487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9E7C14A-FDD8-4B4C-B5C6-150147A5886E}" type="datetimeFigureOut">
              <a:rPr lang="en-US"/>
              <a:pPr>
                <a:defRPr/>
              </a:pPr>
              <a:t>2/8/2016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50737F7-0D4F-4866-9C67-8D8B42C328A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D453E64-0E8B-44F4-B781-39A41618306B}" type="datetimeFigureOut">
              <a:rPr lang="en-US"/>
              <a:pPr>
                <a:defRPr/>
              </a:pPr>
              <a:t>2/8/2016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262D6DA-55B0-4970-9D24-251764983D9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EB1267C-8C54-43B9-BAC6-EFAED85A95B5}" type="datetimeFigureOut">
              <a:rPr lang="en-US"/>
              <a:pPr>
                <a:defRPr/>
              </a:pPr>
              <a:t>2/8/2016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0967B6B-B69A-46CB-9F2B-F59B147BD9D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0BE1BEF-5A51-4507-85A7-0690ADA956A5}" type="datetimeFigureOut">
              <a:rPr lang="en-US"/>
              <a:pPr>
                <a:defRPr/>
              </a:pPr>
              <a:t>2/8/2016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60666A4-E9B6-4507-8569-4C0A852E58B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E73CD34-D0A7-4783-8BFB-6F0246CF99CD}" type="datetimeFigureOut">
              <a:rPr lang="en-US"/>
              <a:pPr>
                <a:defRPr/>
              </a:pPr>
              <a:t>2/8/2016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3C4AE6A-1CFC-4FEF-987E-019A8045AE4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D5179E1-7D0E-4129-A4FE-E62212CAA6C9}" type="datetimeFigureOut">
              <a:rPr lang="en-US"/>
              <a:pPr>
                <a:defRPr/>
              </a:pPr>
              <a:t>2/8/2016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717A55B-C0EF-4684-A818-06C11987B3F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0A95EAA-8A9C-48B8-B33D-D2FA9FAE9626}" type="datetimeFigureOut">
              <a:rPr lang="en-US"/>
              <a:pPr>
                <a:defRPr/>
              </a:pPr>
              <a:t>2/8/2016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BC96C99-F259-4AC5-8F68-80C0206A3F6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8303CD4-4862-43A1-889F-042B2EF4FBC2}" type="datetimeFigureOut">
              <a:rPr lang="en-US"/>
              <a:pPr>
                <a:defRPr/>
              </a:pPr>
              <a:t>2/8/2016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45561A1-E65C-4EC4-95C1-EB44A8FC018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283A349-7F47-4738-A8C9-524A135FC917}" type="datetimeFigureOut">
              <a:rPr lang="en-US"/>
              <a:pPr>
                <a:defRPr/>
              </a:pPr>
              <a:t>2/8/2016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24F2B3F-3C43-4C3C-B22A-6D4E70B903D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28575">
            <a:solidFill>
              <a:schemeClr val="tx1"/>
            </a:solid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876800"/>
          </a:xfrm>
          <a:prstGeom prst="rect">
            <a:avLst/>
          </a:prstGeom>
          <a:noFill/>
          <a:ln w="28575">
            <a:solidFill>
              <a:schemeClr val="tx1"/>
            </a:solid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TextBox 6"/>
          <p:cNvSpPr txBox="1">
            <a:spLocks noChangeArrowheads="1"/>
          </p:cNvSpPr>
          <p:nvPr/>
        </p:nvSpPr>
        <p:spPr bwMode="auto">
          <a:xfrm>
            <a:off x="457200" y="6518275"/>
            <a:ext cx="8229600" cy="369888"/>
          </a:xfrm>
          <a:prstGeom prst="rect">
            <a:avLst/>
          </a:prstGeom>
          <a:noFill/>
          <a:ln>
            <a:noFill/>
          </a:ln>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fontAlgn="auto" hangingPunct="1">
              <a:spcBef>
                <a:spcPts val="0"/>
              </a:spcBef>
              <a:spcAft>
                <a:spcPts val="0"/>
              </a:spcAft>
              <a:defRPr/>
            </a:pPr>
            <a:r>
              <a:rPr lang="en-US" sz="900" dirty="0" smtClean="0">
                <a:latin typeface="Times New Roman" pitchFamily="18" charset="0"/>
                <a:cs typeface="Times New Roman" pitchFamily="18" charset="0"/>
              </a:rPr>
              <a:t>© 2014 by McGraw-Hill Education.  This is proprietary material solely for authorized instructor use. Not authorized for sale or distribution in any manner.  This document may not be copied, scanned, duplicated, forwarded, distributed, or posted on a website, in whole or part.  </a:t>
            </a: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newslite.tv/funny-product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p:nvPr>
        </p:nvSpPr>
        <p:spPr>
          <a:ln>
            <a:noFill/>
          </a:ln>
        </p:spPr>
        <p:txBody>
          <a:bodyPr/>
          <a:lstStyle/>
          <a:p>
            <a:pPr eaLnBrk="1" hangingPunct="1"/>
            <a:r>
              <a:rPr lang="en-US" dirty="0" smtClean="0"/>
              <a:t>Chapter 3 </a:t>
            </a:r>
          </a:p>
        </p:txBody>
      </p:sp>
      <p:sp>
        <p:nvSpPr>
          <p:cNvPr id="13314" name="Subtitle 2"/>
          <p:cNvSpPr>
            <a:spLocks noGrp="1"/>
          </p:cNvSpPr>
          <p:nvPr>
            <p:ph type="subTitle" idx="1"/>
          </p:nvPr>
        </p:nvSpPr>
        <p:spPr>
          <a:xfrm>
            <a:off x="-609600" y="3886200"/>
            <a:ext cx="6400800" cy="1752600"/>
          </a:xfrm>
          <a:ln>
            <a:noFill/>
          </a:ln>
        </p:spPr>
        <p:txBody>
          <a:bodyPr/>
          <a:lstStyle/>
          <a:p>
            <a:pPr eaLnBrk="1" hangingPunct="1">
              <a:lnSpc>
                <a:spcPct val="90000"/>
              </a:lnSpc>
            </a:pPr>
            <a:r>
              <a:rPr lang="en-IN" sz="3400" smtClean="0"/>
              <a:t>Entrepreneurial Strategy: </a:t>
            </a:r>
          </a:p>
          <a:p>
            <a:pPr eaLnBrk="1" hangingPunct="1">
              <a:lnSpc>
                <a:spcPct val="90000"/>
              </a:lnSpc>
            </a:pPr>
            <a:r>
              <a:rPr lang="en-IN" sz="3400" smtClean="0"/>
              <a:t>Generating and Exploiting </a:t>
            </a:r>
          </a:p>
          <a:p>
            <a:pPr eaLnBrk="1" hangingPunct="1">
              <a:lnSpc>
                <a:spcPct val="90000"/>
              </a:lnSpc>
            </a:pPr>
            <a:r>
              <a:rPr lang="en-IN" sz="3400" smtClean="0"/>
              <a:t>New Entries</a:t>
            </a:r>
            <a:endParaRPr lang="en-US" sz="3400" smtClean="0"/>
          </a:p>
        </p:txBody>
      </p:sp>
      <p:sp>
        <p:nvSpPr>
          <p:cNvPr id="3076" name="Text Box 5"/>
          <p:cNvSpPr txBox="1">
            <a:spLocks noChangeArrowheads="1"/>
          </p:cNvSpPr>
          <p:nvPr/>
        </p:nvSpPr>
        <p:spPr bwMode="auto">
          <a:xfrm>
            <a:off x="76200" y="6594475"/>
            <a:ext cx="1752600" cy="244475"/>
          </a:xfrm>
          <a:prstGeom prst="rect">
            <a:avLst/>
          </a:prstGeom>
          <a:noFill/>
          <a:ln w="9525">
            <a:noFill/>
            <a:miter lim="800000"/>
            <a:headEnd/>
            <a:tailEnd/>
          </a:ln>
        </p:spPr>
        <p:txBody>
          <a:bodyPr>
            <a:spAutoFit/>
          </a:bodyPr>
          <a:lstStyle/>
          <a:p>
            <a:r>
              <a:rPr lang="en-US" sz="1000" b="1" i="1">
                <a:solidFill>
                  <a:schemeClr val="bg1"/>
                </a:solidFill>
                <a:latin typeface="Times New Roman" pitchFamily="18" charset="0"/>
                <a:ea typeface="ＭＳ Ｐゴシック" charset="-128"/>
              </a:rPr>
              <a:t>McGraw-Hill/Irwin</a:t>
            </a:r>
          </a:p>
        </p:txBody>
      </p:sp>
      <p:sp>
        <p:nvSpPr>
          <p:cNvPr id="13317" name="Text Box 6"/>
          <p:cNvSpPr txBox="1">
            <a:spLocks noChangeArrowheads="1"/>
          </p:cNvSpPr>
          <p:nvPr/>
        </p:nvSpPr>
        <p:spPr bwMode="auto">
          <a:xfrm>
            <a:off x="4572000" y="6613525"/>
            <a:ext cx="4495800" cy="244475"/>
          </a:xfrm>
          <a:prstGeom prst="rect">
            <a:avLst/>
          </a:prstGeom>
          <a:noFill/>
          <a:ln w="9525">
            <a:noFill/>
            <a:miter lim="800000"/>
            <a:headEnd/>
            <a:tailEnd/>
          </a:ln>
        </p:spPr>
        <p:txBody>
          <a:bodyPr>
            <a:spAutoFit/>
          </a:bodyPr>
          <a:lstStyle/>
          <a:p>
            <a:pPr algn="r"/>
            <a:r>
              <a:rPr lang="en-US" sz="1000" b="1" i="1">
                <a:solidFill>
                  <a:schemeClr val="bg1"/>
                </a:solidFill>
                <a:latin typeface="Times New Roman" pitchFamily="18" charset="0"/>
                <a:ea typeface="ＭＳ Ｐゴシック" charset="-128"/>
              </a:rPr>
              <a:t>Copyright © 2013 by The McGraw-Hill Companies, Inc. All rights reserved</a:t>
            </a:r>
            <a:r>
              <a:rPr lang="en-US" sz="1000" b="1">
                <a:solidFill>
                  <a:schemeClr val="bg1"/>
                </a:solidFill>
                <a:latin typeface="Times New Roman" pitchFamily="18" charset="0"/>
                <a:ea typeface="ＭＳ Ｐゴシック" charset="-128"/>
              </a:rPr>
              <a: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pPr eaLnBrk="1" hangingPunct="1"/>
            <a:r>
              <a:rPr lang="en-US" smtClean="0"/>
              <a:t>Learning Objectives</a:t>
            </a:r>
          </a:p>
        </p:txBody>
      </p:sp>
      <p:sp>
        <p:nvSpPr>
          <p:cNvPr id="14338" name="Content Placeholder 2"/>
          <p:cNvSpPr>
            <a:spLocks noGrp="1"/>
          </p:cNvSpPr>
          <p:nvPr>
            <p:ph idx="1"/>
          </p:nvPr>
        </p:nvSpPr>
        <p:spPr>
          <a:xfrm>
            <a:off x="501650" y="1600200"/>
            <a:ext cx="8229600" cy="4876800"/>
          </a:xfrm>
        </p:spPr>
        <p:txBody>
          <a:bodyPr/>
          <a:lstStyle/>
          <a:p>
            <a:pPr eaLnBrk="1" hangingPunct="1"/>
            <a:r>
              <a:rPr lang="en-IN" dirty="0" smtClean="0"/>
              <a:t>To understand that the essential act of entrepreneurship involves </a:t>
            </a:r>
            <a:r>
              <a:rPr lang="en-IN" b="1" dirty="0" smtClean="0"/>
              <a:t>new entry</a:t>
            </a:r>
          </a:p>
          <a:p>
            <a:pPr eaLnBrk="1" hangingPunct="1"/>
            <a:r>
              <a:rPr lang="en-IN" dirty="0" smtClean="0"/>
              <a:t>To be able to think about how an entrepreneurial strategy can first generate, and then exploit over time, a new entry</a:t>
            </a:r>
          </a:p>
          <a:p>
            <a:pPr eaLnBrk="1" hangingPunct="1"/>
            <a:r>
              <a:rPr lang="en-IN" dirty="0" smtClean="0"/>
              <a:t>To understand how </a:t>
            </a:r>
            <a:r>
              <a:rPr lang="en-IN" b="1" dirty="0" smtClean="0"/>
              <a:t>resources</a:t>
            </a:r>
            <a:r>
              <a:rPr lang="en-IN" dirty="0" smtClean="0"/>
              <a:t> are involved in the generation of opportunities</a:t>
            </a:r>
          </a:p>
          <a:p>
            <a:pPr eaLnBrk="1" hangingPunct="1"/>
            <a:r>
              <a:rPr lang="en-IN" dirty="0" smtClean="0"/>
              <a:t>To be able to </a:t>
            </a:r>
            <a:r>
              <a:rPr lang="en-IN" b="1" dirty="0" smtClean="0"/>
              <a:t>assess the attractiveness of a new entry opportunity</a:t>
            </a:r>
            <a:endParaRPr lang="en-US" b="1"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idx="4294967295"/>
          </p:nvPr>
        </p:nvSpPr>
        <p:spPr/>
        <p:txBody>
          <a:bodyPr/>
          <a:lstStyle/>
          <a:p>
            <a:pPr eaLnBrk="1" hangingPunct="1"/>
            <a:r>
              <a:rPr lang="en-US" smtClean="0"/>
              <a:t>Learning Objectives</a:t>
            </a:r>
          </a:p>
        </p:txBody>
      </p:sp>
      <p:sp>
        <p:nvSpPr>
          <p:cNvPr id="15362" name="Content Placeholder 2"/>
          <p:cNvSpPr>
            <a:spLocks noGrp="1"/>
          </p:cNvSpPr>
          <p:nvPr>
            <p:ph idx="4294967295"/>
          </p:nvPr>
        </p:nvSpPr>
        <p:spPr/>
        <p:txBody>
          <a:bodyPr/>
          <a:lstStyle/>
          <a:p>
            <a:pPr eaLnBrk="1" hangingPunct="1"/>
            <a:r>
              <a:rPr lang="en-IN" dirty="0" smtClean="0"/>
              <a:t>To acknowledge that entrepreneurship involves making decisions under </a:t>
            </a:r>
            <a:r>
              <a:rPr lang="en-US" dirty="0" smtClean="0"/>
              <a:t>conditions of </a:t>
            </a:r>
            <a:r>
              <a:rPr lang="en-US" b="1" dirty="0" smtClean="0"/>
              <a:t>uncertainty</a:t>
            </a:r>
          </a:p>
          <a:p>
            <a:pPr eaLnBrk="1" hangingPunct="1"/>
            <a:r>
              <a:rPr lang="en-IN" dirty="0" smtClean="0"/>
              <a:t>To be able to assess the extent of </a:t>
            </a:r>
            <a:r>
              <a:rPr lang="en-IN" b="1" dirty="0" smtClean="0"/>
              <a:t>first-mover advantages </a:t>
            </a:r>
            <a:r>
              <a:rPr lang="en-IN" dirty="0" smtClean="0"/>
              <a:t>and weigh them </a:t>
            </a:r>
            <a:r>
              <a:rPr lang="en-US" dirty="0" smtClean="0"/>
              <a:t>against </a:t>
            </a:r>
            <a:r>
              <a:rPr lang="en-US" b="1" dirty="0" smtClean="0"/>
              <a:t>first-mover disadvantages</a:t>
            </a:r>
          </a:p>
          <a:p>
            <a:pPr eaLnBrk="1" hangingPunct="1"/>
            <a:r>
              <a:rPr lang="en-IN" dirty="0" smtClean="0"/>
              <a:t>To understand that risk is associated with newness, but there are strategies that the entrepreneur can use to </a:t>
            </a:r>
            <a:r>
              <a:rPr lang="en-IN" b="1" dirty="0" smtClean="0"/>
              <a:t>reduce risk</a:t>
            </a:r>
            <a:endParaRPr lang="en-US" b="1"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idx="4294967295"/>
          </p:nvPr>
        </p:nvSpPr>
        <p:spPr/>
        <p:txBody>
          <a:bodyPr/>
          <a:lstStyle/>
          <a:p>
            <a:pPr eaLnBrk="1" hangingPunct="1"/>
            <a:r>
              <a:rPr lang="en-US" dirty="0" smtClean="0"/>
              <a:t>Entrepreneurship entails new </a:t>
            </a:r>
            <a:r>
              <a:rPr lang="en-US" dirty="0"/>
              <a:t>e</a:t>
            </a:r>
            <a:r>
              <a:rPr lang="en-US" dirty="0" smtClean="0"/>
              <a:t>ntry into the market</a:t>
            </a:r>
          </a:p>
        </p:txBody>
      </p:sp>
      <p:sp>
        <p:nvSpPr>
          <p:cNvPr id="16386" name="Content Placeholder 2"/>
          <p:cNvSpPr>
            <a:spLocks noGrp="1"/>
          </p:cNvSpPr>
          <p:nvPr>
            <p:ph idx="4294967295"/>
          </p:nvPr>
        </p:nvSpPr>
        <p:spPr/>
        <p:txBody>
          <a:bodyPr/>
          <a:lstStyle/>
          <a:p>
            <a:pPr eaLnBrk="1" hangingPunct="1"/>
            <a:r>
              <a:rPr lang="en-US" b="1" dirty="0" smtClean="0"/>
              <a:t>New entry:</a:t>
            </a:r>
          </a:p>
          <a:p>
            <a:pPr eaLnBrk="1" hangingPunct="1"/>
            <a:endParaRPr lang="en-US" b="1" dirty="0" smtClean="0"/>
          </a:p>
          <a:p>
            <a:pPr lvl="1" eaLnBrk="1" hangingPunct="1"/>
            <a:r>
              <a:rPr lang="en-US" b="1" dirty="0" smtClean="0"/>
              <a:t>New </a:t>
            </a:r>
            <a:r>
              <a:rPr lang="en-US" b="1" dirty="0" smtClean="0"/>
              <a:t>product/service </a:t>
            </a:r>
            <a:r>
              <a:rPr lang="en-US" dirty="0" smtClean="0"/>
              <a:t>in an established or new market</a:t>
            </a:r>
          </a:p>
          <a:p>
            <a:pPr lvl="1" eaLnBrk="1" hangingPunct="1"/>
            <a:r>
              <a:rPr lang="en-US" b="1" dirty="0" smtClean="0"/>
              <a:t>Established </a:t>
            </a:r>
            <a:r>
              <a:rPr lang="en-US" b="1" dirty="0" smtClean="0"/>
              <a:t>product/service</a:t>
            </a:r>
            <a:r>
              <a:rPr lang="en-US" dirty="0" smtClean="0"/>
              <a:t> </a:t>
            </a:r>
            <a:r>
              <a:rPr lang="en-US" dirty="0" smtClean="0"/>
              <a:t>in a new market</a:t>
            </a:r>
          </a:p>
          <a:p>
            <a:pPr lvl="1" eaLnBrk="1" hangingPunct="1"/>
            <a:r>
              <a:rPr lang="en-US" b="1" dirty="0" smtClean="0"/>
              <a:t>A new organization</a:t>
            </a:r>
          </a:p>
          <a:p>
            <a:pPr marL="457200" lvl="1" indent="0" eaLnBrk="1" hangingPunct="1">
              <a:buNone/>
            </a:pPr>
            <a:endParaRPr lang="en-US" b="1" dirty="0"/>
          </a:p>
          <a:p>
            <a:pPr marL="457200" lvl="1" indent="0" eaLnBrk="1" hangingPunct="1">
              <a:buNone/>
            </a:pPr>
            <a:r>
              <a:rPr lang="en-US" dirty="0" smtClean="0"/>
              <a:t>New entry involves, </a:t>
            </a:r>
            <a:r>
              <a:rPr lang="en-US" dirty="0"/>
              <a:t>of </a:t>
            </a:r>
            <a:r>
              <a:rPr lang="en-US" dirty="0" smtClean="0"/>
              <a:t>course, </a:t>
            </a:r>
            <a:r>
              <a:rPr lang="en-US" dirty="0"/>
              <a:t>newness </a:t>
            </a:r>
            <a:r>
              <a:rPr lang="en-US" dirty="0" smtClean="0"/>
              <a:t>on the market</a:t>
            </a:r>
          </a:p>
          <a:p>
            <a:pPr eaLnBrk="1" hangingPunct="1"/>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Newness on the market</a:t>
            </a:r>
            <a:endParaRPr lang="en-US" dirty="0"/>
          </a:p>
        </p:txBody>
      </p:sp>
      <p:sp>
        <p:nvSpPr>
          <p:cNvPr id="3" name="Content Placeholder 2"/>
          <p:cNvSpPr>
            <a:spLocks noGrp="1"/>
          </p:cNvSpPr>
          <p:nvPr>
            <p:ph idx="1"/>
          </p:nvPr>
        </p:nvSpPr>
        <p:spPr/>
        <p:txBody>
          <a:bodyPr/>
          <a:lstStyle/>
          <a:p>
            <a:pPr marL="0" indent="0">
              <a:buNone/>
            </a:pPr>
            <a:r>
              <a:rPr lang="en-US" dirty="0"/>
              <a:t>Newness can be both positive and </a:t>
            </a:r>
            <a:r>
              <a:rPr lang="en-US" dirty="0" smtClean="0"/>
              <a:t>negative</a:t>
            </a:r>
          </a:p>
          <a:p>
            <a:r>
              <a:rPr lang="en-US" dirty="0" smtClean="0"/>
              <a:t>Newness </a:t>
            </a:r>
            <a:r>
              <a:rPr lang="en-US" dirty="0"/>
              <a:t>can help differentiate a firm from its </a:t>
            </a:r>
            <a:r>
              <a:rPr lang="en-US" dirty="0" smtClean="0"/>
              <a:t>competitors</a:t>
            </a:r>
          </a:p>
          <a:p>
            <a:r>
              <a:rPr lang="en-US" dirty="0" smtClean="0"/>
              <a:t>However</a:t>
            </a:r>
            <a:r>
              <a:rPr lang="en-US" dirty="0"/>
              <a:t>, newness creates a number of challenges for </a:t>
            </a:r>
            <a:r>
              <a:rPr lang="en-US" dirty="0" smtClean="0"/>
              <a:t>entrepreneurs</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3822881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idx="4294967295"/>
          </p:nvPr>
        </p:nvSpPr>
        <p:spPr/>
        <p:txBody>
          <a:bodyPr/>
          <a:lstStyle/>
          <a:p>
            <a:pPr eaLnBrk="1" hangingPunct="1"/>
            <a:r>
              <a:rPr lang="en-US" dirty="0" smtClean="0"/>
              <a:t>Entrepreneurship entails new </a:t>
            </a:r>
            <a:r>
              <a:rPr lang="en-US" dirty="0"/>
              <a:t>e</a:t>
            </a:r>
            <a:r>
              <a:rPr lang="en-US" dirty="0" smtClean="0"/>
              <a:t>ntry into the market</a:t>
            </a:r>
          </a:p>
        </p:txBody>
      </p:sp>
      <p:sp>
        <p:nvSpPr>
          <p:cNvPr id="16386" name="Content Placeholder 2"/>
          <p:cNvSpPr>
            <a:spLocks noGrp="1"/>
          </p:cNvSpPr>
          <p:nvPr>
            <p:ph idx="4294967295"/>
          </p:nvPr>
        </p:nvSpPr>
        <p:spPr/>
        <p:txBody>
          <a:bodyPr/>
          <a:lstStyle/>
          <a:p>
            <a:pPr eaLnBrk="1" hangingPunct="1"/>
            <a:r>
              <a:rPr lang="en-US" b="1" dirty="0" smtClean="0"/>
              <a:t>Entrepreneurial strategy</a:t>
            </a:r>
            <a:r>
              <a:rPr lang="en-US" b="1" i="1" dirty="0" smtClean="0"/>
              <a:t> </a:t>
            </a:r>
          </a:p>
          <a:p>
            <a:pPr lvl="1" eaLnBrk="1" hangingPunct="1"/>
            <a:r>
              <a:rPr lang="en-US" dirty="0" smtClean="0"/>
              <a:t>Set of decisions, actions, and reactions that generate, and exploit, a new entry over time</a:t>
            </a:r>
          </a:p>
          <a:p>
            <a:pPr lvl="1" eaLnBrk="1" hangingPunct="1"/>
            <a:r>
              <a:rPr lang="en-US" dirty="0"/>
              <a:t>M</a:t>
            </a:r>
            <a:r>
              <a:rPr lang="en-US" dirty="0" smtClean="0"/>
              <a:t>aximizes </a:t>
            </a:r>
            <a:r>
              <a:rPr lang="en-US" dirty="0"/>
              <a:t>the benefits of newness and minimizes its </a:t>
            </a:r>
            <a:r>
              <a:rPr lang="en-US" dirty="0" smtClean="0"/>
              <a:t>costs</a:t>
            </a:r>
          </a:p>
          <a:p>
            <a:pPr lvl="1" eaLnBrk="1" hangingPunct="1"/>
            <a:r>
              <a:rPr lang="en-US" dirty="0" smtClean="0"/>
              <a:t>You will use resources </a:t>
            </a:r>
            <a:r>
              <a:rPr lang="en-US" dirty="0"/>
              <a:t>and </a:t>
            </a:r>
            <a:r>
              <a:rPr lang="en-US" dirty="0" smtClean="0"/>
              <a:t>knowledge (market knowledge and sometimes also technological knowledge) to create your entrepreneurial strategy </a:t>
            </a:r>
          </a:p>
          <a:p>
            <a:pPr lvl="1" eaLnBrk="1" hangingPunct="1"/>
            <a:r>
              <a:rPr lang="en-US" dirty="0" smtClean="0"/>
              <a:t>Let us start with resources… </a:t>
            </a:r>
          </a:p>
        </p:txBody>
      </p:sp>
    </p:spTree>
    <p:extLst>
      <p:ext uri="{BB962C8B-B14F-4D97-AF65-F5344CB8AC3E}">
        <p14:creationId xmlns:p14="http://schemas.microsoft.com/office/powerpoint/2010/main" val="22230764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idx="4294967295"/>
          </p:nvPr>
        </p:nvSpPr>
        <p:spPr/>
        <p:txBody>
          <a:bodyPr/>
          <a:lstStyle/>
          <a:p>
            <a:pPr eaLnBrk="1" hangingPunct="1"/>
            <a:r>
              <a:rPr lang="en-US" sz="3800" smtClean="0"/>
              <a:t>Generation of a New Entry Opportunity</a:t>
            </a:r>
          </a:p>
        </p:txBody>
      </p:sp>
      <p:sp>
        <p:nvSpPr>
          <p:cNvPr id="18434" name="Content Placeholder 2"/>
          <p:cNvSpPr>
            <a:spLocks noGrp="1"/>
          </p:cNvSpPr>
          <p:nvPr>
            <p:ph idx="4294967295"/>
          </p:nvPr>
        </p:nvSpPr>
        <p:spPr/>
        <p:txBody>
          <a:bodyPr/>
          <a:lstStyle/>
          <a:p>
            <a:pPr eaLnBrk="1" hangingPunct="1"/>
            <a:r>
              <a:rPr lang="en-US" b="1" dirty="0" smtClean="0"/>
              <a:t>Resources </a:t>
            </a:r>
          </a:p>
          <a:p>
            <a:pPr lvl="1" eaLnBrk="1" hangingPunct="1"/>
            <a:r>
              <a:rPr lang="en-US" dirty="0" smtClean="0"/>
              <a:t>What you use to produce things: </a:t>
            </a:r>
            <a:r>
              <a:rPr lang="en-US" u="sng" dirty="0" smtClean="0"/>
              <a:t>inputs into the production process</a:t>
            </a:r>
          </a:p>
          <a:p>
            <a:pPr lvl="1" eaLnBrk="1" hangingPunct="1"/>
            <a:r>
              <a:rPr lang="en-US" dirty="0" smtClean="0"/>
              <a:t>Source of competitive advantage</a:t>
            </a:r>
          </a:p>
          <a:p>
            <a:pPr lvl="1" eaLnBrk="1" hangingPunct="1"/>
            <a:r>
              <a:rPr lang="en-US" dirty="0" smtClean="0"/>
              <a:t>Basic building blocks to a firm’s functioning</a:t>
            </a:r>
          </a:p>
          <a:p>
            <a:pPr lvl="1" eaLnBrk="1" hangingPunct="1"/>
            <a:r>
              <a:rPr lang="en-US" dirty="0" smtClean="0"/>
              <a:t>Can be combined in different ways</a:t>
            </a:r>
          </a:p>
          <a:p>
            <a:pPr lvl="1" eaLnBrk="1" hangingPunct="1"/>
            <a:r>
              <a:rPr lang="en-US" dirty="0" smtClean="0"/>
              <a:t>Provide capacity to achieve superior performance when they are: </a:t>
            </a:r>
          </a:p>
          <a:p>
            <a:pPr lvl="2" eaLnBrk="1" hangingPunct="1"/>
            <a:r>
              <a:rPr lang="en-US" dirty="0" smtClean="0"/>
              <a:t>Valuable</a:t>
            </a:r>
          </a:p>
          <a:p>
            <a:pPr lvl="2" eaLnBrk="1" hangingPunct="1"/>
            <a:r>
              <a:rPr lang="en-US" dirty="0" smtClean="0"/>
              <a:t>Rare</a:t>
            </a:r>
          </a:p>
          <a:p>
            <a:pPr lvl="2" eaLnBrk="1" hangingPunct="1"/>
            <a:r>
              <a:rPr lang="en-US" dirty="0" smtClean="0"/>
              <a:t>Inimitable</a:t>
            </a:r>
          </a:p>
          <a:p>
            <a:pPr eaLnBrk="1" hangingPunct="1"/>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dirty="0" smtClean="0"/>
              <a:t>What resources does it take to produce? </a:t>
            </a:r>
          </a:p>
          <a:p>
            <a:endParaRPr lang="en-US" dirty="0"/>
          </a:p>
          <a:p>
            <a:endParaRPr lang="en-US" dirty="0" smtClean="0"/>
          </a:p>
          <a:p>
            <a:endParaRPr lang="en-US" dirty="0"/>
          </a:p>
        </p:txBody>
      </p:sp>
      <p:sp>
        <p:nvSpPr>
          <p:cNvPr id="5" name="TextBox 4"/>
          <p:cNvSpPr txBox="1"/>
          <p:nvPr/>
        </p:nvSpPr>
        <p:spPr>
          <a:xfrm>
            <a:off x="685800" y="5257800"/>
            <a:ext cx="7620000" cy="1292662"/>
          </a:xfrm>
          <a:prstGeom prst="rect">
            <a:avLst/>
          </a:prstGeom>
          <a:noFill/>
        </p:spPr>
        <p:txBody>
          <a:bodyPr wrap="square" rtlCol="0">
            <a:spAutoFit/>
          </a:bodyPr>
          <a:lstStyle/>
          <a:p>
            <a:pPr lvl="2" eaLnBrk="1" hangingPunct="1"/>
            <a:r>
              <a:rPr lang="en-US" sz="2000" dirty="0" smtClean="0"/>
              <a:t>Are they? </a:t>
            </a:r>
          </a:p>
          <a:p>
            <a:pPr lvl="2" eaLnBrk="1" hangingPunct="1"/>
            <a:r>
              <a:rPr lang="en-US" sz="2000" dirty="0" smtClean="0"/>
              <a:t> </a:t>
            </a:r>
          </a:p>
          <a:p>
            <a:pPr lvl="2" eaLnBrk="1" hangingPunct="1"/>
            <a:r>
              <a:rPr lang="en-US" sz="2000" dirty="0"/>
              <a:t>-</a:t>
            </a:r>
            <a:r>
              <a:rPr lang="en-US" sz="2000" dirty="0" smtClean="0"/>
              <a:t>Valuable                      -Rare                           - Inimitable</a:t>
            </a:r>
            <a:endParaRPr lang="en-US" sz="2000" dirty="0"/>
          </a:p>
          <a:p>
            <a:endParaRPr lang="en-US" dirty="0"/>
          </a:p>
        </p:txBody>
      </p:sp>
      <p:sp>
        <p:nvSpPr>
          <p:cNvPr id="6" name="TextBox 5"/>
          <p:cNvSpPr txBox="1"/>
          <p:nvPr/>
        </p:nvSpPr>
        <p:spPr>
          <a:xfrm>
            <a:off x="304800" y="6481465"/>
            <a:ext cx="1981200" cy="307777"/>
          </a:xfrm>
          <a:prstGeom prst="rect">
            <a:avLst/>
          </a:prstGeom>
          <a:noFill/>
        </p:spPr>
        <p:txBody>
          <a:bodyPr wrap="square" rtlCol="0">
            <a:spAutoFit/>
          </a:bodyPr>
          <a:lstStyle/>
          <a:p>
            <a:r>
              <a:rPr lang="en-US" sz="1400" dirty="0" smtClean="0"/>
              <a:t> Source: </a:t>
            </a:r>
            <a:r>
              <a:rPr lang="en-US" sz="1400" dirty="0">
                <a:hlinkClick r:id="rId2"/>
              </a:rPr>
              <a:t>newslite.tv</a:t>
            </a:r>
            <a:endParaRPr lang="en-US" sz="14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4380" y="2438400"/>
            <a:ext cx="3122839" cy="242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4641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idx="4294967295"/>
          </p:nvPr>
        </p:nvSpPr>
        <p:spPr/>
        <p:txBody>
          <a:bodyPr/>
          <a:lstStyle/>
          <a:p>
            <a:pPr eaLnBrk="1" hangingPunct="1"/>
            <a:r>
              <a:rPr lang="en-US" sz="3800" smtClean="0"/>
              <a:t>Generation of a New Entry Opportunity</a:t>
            </a:r>
          </a:p>
        </p:txBody>
      </p:sp>
      <p:sp>
        <p:nvSpPr>
          <p:cNvPr id="21506" name="Content Placeholder 2"/>
          <p:cNvSpPr>
            <a:spLocks noGrp="1"/>
          </p:cNvSpPr>
          <p:nvPr>
            <p:ph idx="4294967295"/>
          </p:nvPr>
        </p:nvSpPr>
        <p:spPr>
          <a:xfrm>
            <a:off x="457200" y="1600200"/>
            <a:ext cx="5181600" cy="4876800"/>
          </a:xfrm>
        </p:spPr>
        <p:txBody>
          <a:bodyPr/>
          <a:lstStyle/>
          <a:p>
            <a:pPr eaLnBrk="1" hangingPunct="1"/>
            <a:r>
              <a:rPr lang="en-US" dirty="0" smtClean="0"/>
              <a:t>Information on a new entry</a:t>
            </a:r>
          </a:p>
          <a:p>
            <a:pPr lvl="1" eaLnBrk="1" hangingPunct="1"/>
            <a:r>
              <a:rPr lang="en-US" dirty="0" smtClean="0"/>
              <a:t>More knowledge ensures:</a:t>
            </a:r>
          </a:p>
          <a:p>
            <a:pPr lvl="2" eaLnBrk="1" hangingPunct="1"/>
            <a:r>
              <a:rPr lang="en-IN" dirty="0" smtClean="0"/>
              <a:t>Entrepreneur starts from a position of less ignorance</a:t>
            </a:r>
          </a:p>
          <a:p>
            <a:pPr lvl="2" eaLnBrk="1" hangingPunct="1"/>
            <a:r>
              <a:rPr lang="en-IN" dirty="0" smtClean="0"/>
              <a:t>Less time is spent on information search</a:t>
            </a:r>
            <a:endParaRPr lang="en-US" dirty="0" smtClean="0"/>
          </a:p>
          <a:p>
            <a:pPr lvl="1" eaLnBrk="1" hangingPunct="1"/>
            <a:r>
              <a:rPr lang="en-US" b="1" dirty="0" smtClean="0"/>
              <a:t>Window of opportunity</a:t>
            </a:r>
            <a:r>
              <a:rPr lang="en-US" dirty="0" smtClean="0"/>
              <a:t>: Favorable environment for entrepreneurs to exploit a new entry</a:t>
            </a:r>
          </a:p>
          <a:p>
            <a:pPr eaLnBrk="1" hangingPunct="1"/>
            <a:endParaRPr lang="en-US" dirty="0" smtClean="0"/>
          </a:p>
        </p:txBody>
      </p:sp>
      <p:pic>
        <p:nvPicPr>
          <p:cNvPr id="1026" name="Picture 2" descr="http://fc06.deviantart.net/fs71/f/2013/189/6/3/quote___window_of_opportunity_by_rabidbribri-d6cju8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3048000"/>
            <a:ext cx="3503279" cy="2270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idx="4294967295"/>
          </p:nvPr>
        </p:nvSpPr>
        <p:spPr/>
        <p:txBody>
          <a:bodyPr/>
          <a:lstStyle/>
          <a:p>
            <a:pPr eaLnBrk="1" hangingPunct="1"/>
            <a:r>
              <a:rPr lang="en-US" sz="3800" smtClean="0"/>
              <a:t>Generation of a New Entry Opportunity</a:t>
            </a:r>
          </a:p>
        </p:txBody>
      </p:sp>
      <p:sp>
        <p:nvSpPr>
          <p:cNvPr id="22530" name="Content Placeholder 2"/>
          <p:cNvSpPr>
            <a:spLocks noGrp="1"/>
          </p:cNvSpPr>
          <p:nvPr>
            <p:ph idx="4294967295"/>
          </p:nvPr>
        </p:nvSpPr>
        <p:spPr/>
        <p:txBody>
          <a:bodyPr/>
          <a:lstStyle/>
          <a:p>
            <a:pPr eaLnBrk="1" hangingPunct="1"/>
            <a:r>
              <a:rPr lang="en-US" dirty="0" smtClean="0"/>
              <a:t>Comfort with making a decision under uncertainty</a:t>
            </a:r>
            <a:r>
              <a:rPr lang="en-US" dirty="0" smtClean="0">
                <a:latin typeface="Times-Roman"/>
              </a:rPr>
              <a:t> </a:t>
            </a:r>
          </a:p>
          <a:p>
            <a:pPr lvl="1" eaLnBrk="1" hangingPunct="1"/>
            <a:r>
              <a:rPr lang="en-US" dirty="0" smtClean="0"/>
              <a:t>Likelihood that the window of opportunity will close leads to the dilemma of choosing between</a:t>
            </a:r>
          </a:p>
          <a:p>
            <a:pPr lvl="2" eaLnBrk="1" hangingPunct="1"/>
            <a:r>
              <a:rPr lang="en-US" b="1" dirty="0" smtClean="0"/>
              <a:t>Error of commission</a:t>
            </a:r>
            <a:r>
              <a:rPr lang="en-US" dirty="0" smtClean="0"/>
              <a:t>: Negative outcome from acting on the perceived opportunity</a:t>
            </a:r>
          </a:p>
          <a:p>
            <a:pPr lvl="2" eaLnBrk="1" hangingPunct="1"/>
            <a:r>
              <a:rPr lang="en-US" b="1" dirty="0" smtClean="0"/>
              <a:t>Error of omission</a:t>
            </a:r>
            <a:r>
              <a:rPr lang="en-US" dirty="0" smtClean="0"/>
              <a:t>: Negative outcome from not acting on the new entry opportunity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us think…</a:t>
            </a:r>
            <a:endParaRPr lang="en-US" dirty="0"/>
          </a:p>
        </p:txBody>
      </p:sp>
      <p:sp>
        <p:nvSpPr>
          <p:cNvPr id="3" name="Content Placeholder 2"/>
          <p:cNvSpPr>
            <a:spLocks noGrp="1"/>
          </p:cNvSpPr>
          <p:nvPr>
            <p:ph idx="1"/>
          </p:nvPr>
        </p:nvSpPr>
        <p:spPr/>
        <p:txBody>
          <a:bodyPr/>
          <a:lstStyle/>
          <a:p>
            <a:r>
              <a:rPr lang="en-US" dirty="0" smtClean="0"/>
              <a:t>Suppose you move into a market with a completely new product or service. </a:t>
            </a:r>
          </a:p>
          <a:p>
            <a:r>
              <a:rPr lang="en-US" dirty="0" smtClean="0"/>
              <a:t>What are the first-mover advantages? </a:t>
            </a:r>
          </a:p>
          <a:p>
            <a:endParaRPr lang="en-US" dirty="0" smtClean="0"/>
          </a:p>
          <a:p>
            <a:pPr marL="0" indent="0">
              <a:buNone/>
            </a:pPr>
            <a:endParaRPr lang="en-US" dirty="0"/>
          </a:p>
          <a:p>
            <a:r>
              <a:rPr lang="en-US" dirty="0" smtClean="0"/>
              <a:t>What are the disadvantages? </a:t>
            </a:r>
            <a:endParaRPr lang="en-US" dirty="0"/>
          </a:p>
        </p:txBody>
      </p:sp>
    </p:spTree>
    <p:extLst>
      <p:ext uri="{BB962C8B-B14F-4D97-AF65-F5344CB8AC3E}">
        <p14:creationId xmlns:p14="http://schemas.microsoft.com/office/powerpoint/2010/main" val="29747492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idx="4294967295"/>
          </p:nvPr>
        </p:nvSpPr>
        <p:spPr/>
        <p:txBody>
          <a:bodyPr/>
          <a:lstStyle/>
          <a:p>
            <a:pPr eaLnBrk="1" hangingPunct="1"/>
            <a:r>
              <a:rPr lang="en-IN" sz="3800" dirty="0" smtClean="0"/>
              <a:t>First-movers challenges</a:t>
            </a:r>
            <a:endParaRPr lang="en-US" sz="3800" dirty="0" smtClean="0"/>
          </a:p>
        </p:txBody>
      </p:sp>
      <p:sp>
        <p:nvSpPr>
          <p:cNvPr id="27650" name="Content Placeholder 2"/>
          <p:cNvSpPr>
            <a:spLocks noGrp="1"/>
          </p:cNvSpPr>
          <p:nvPr>
            <p:ph idx="4294967295"/>
          </p:nvPr>
        </p:nvSpPr>
        <p:spPr/>
        <p:txBody>
          <a:bodyPr/>
          <a:lstStyle/>
          <a:p>
            <a:pPr lvl="1" eaLnBrk="1" hangingPunct="1"/>
            <a:r>
              <a:rPr lang="en-US" b="1" dirty="0" smtClean="0"/>
              <a:t>Success factors uncertainty </a:t>
            </a:r>
          </a:p>
          <a:p>
            <a:pPr lvl="1" eaLnBrk="1" hangingPunct="1"/>
            <a:r>
              <a:rPr lang="en-US" b="1" dirty="0" smtClean="0"/>
              <a:t>Demand uncertainty</a:t>
            </a:r>
            <a:r>
              <a:rPr lang="en-US" dirty="0" smtClean="0"/>
              <a:t>: Difficulty in estimating:</a:t>
            </a:r>
          </a:p>
          <a:p>
            <a:pPr lvl="2" eaLnBrk="1" hangingPunct="1"/>
            <a:r>
              <a:rPr lang="en-US" dirty="0" smtClean="0"/>
              <a:t>Potential size, growth, and the key dimensions along which a market will grow</a:t>
            </a:r>
          </a:p>
          <a:p>
            <a:pPr lvl="1" eaLnBrk="1" hangingPunct="1"/>
            <a:r>
              <a:rPr lang="en-US" b="1" dirty="0" smtClean="0"/>
              <a:t>Technological uncertainty: </a:t>
            </a:r>
            <a:r>
              <a:rPr lang="en-US" dirty="0" smtClean="0"/>
              <a:t>Difficulty in assessing whether: </a:t>
            </a:r>
          </a:p>
          <a:p>
            <a:pPr lvl="2" eaLnBrk="1" hangingPunct="1"/>
            <a:r>
              <a:rPr lang="en-US" dirty="0" smtClean="0"/>
              <a:t>The technology will perform </a:t>
            </a:r>
          </a:p>
          <a:p>
            <a:pPr lvl="2" eaLnBrk="1" hangingPunct="1"/>
            <a:r>
              <a:rPr lang="en-US" dirty="0" smtClean="0"/>
              <a:t>Alternate technologies will emerge and leapfrog over current technologies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idx="4294967295"/>
          </p:nvPr>
        </p:nvSpPr>
        <p:spPr/>
        <p:txBody>
          <a:bodyPr/>
          <a:lstStyle/>
          <a:p>
            <a:pPr eaLnBrk="1" hangingPunct="1"/>
            <a:r>
              <a:rPr lang="en-US" sz="3800" dirty="0" smtClean="0"/>
              <a:t>Risk Reduction Strategies for </a:t>
            </a:r>
            <a:br>
              <a:rPr lang="en-US" sz="3800" dirty="0" smtClean="0"/>
            </a:br>
            <a:r>
              <a:rPr lang="en-US" sz="3800" dirty="0" smtClean="0"/>
              <a:t>New Entry Exploitation</a:t>
            </a:r>
          </a:p>
        </p:txBody>
      </p:sp>
      <p:sp>
        <p:nvSpPr>
          <p:cNvPr id="31746" name="Content Placeholder 2"/>
          <p:cNvSpPr>
            <a:spLocks noGrp="1"/>
          </p:cNvSpPr>
          <p:nvPr>
            <p:ph idx="4294967295"/>
          </p:nvPr>
        </p:nvSpPr>
        <p:spPr/>
        <p:txBody>
          <a:bodyPr/>
          <a:lstStyle/>
          <a:p>
            <a:pPr eaLnBrk="1" hangingPunct="1"/>
            <a:r>
              <a:rPr lang="en-US" dirty="0" smtClean="0"/>
              <a:t>Risk </a:t>
            </a:r>
          </a:p>
          <a:p>
            <a:pPr lvl="1" eaLnBrk="1" hangingPunct="1"/>
            <a:r>
              <a:rPr lang="en-IN" dirty="0" smtClean="0"/>
              <a:t>Probability, and magnitude, of loss</a:t>
            </a:r>
          </a:p>
          <a:p>
            <a:pPr lvl="1" eaLnBrk="1" hangingPunct="1"/>
            <a:r>
              <a:rPr lang="en-US" dirty="0" smtClean="0"/>
              <a:t>Derived from uncertainties over: </a:t>
            </a:r>
          </a:p>
          <a:p>
            <a:pPr lvl="2" eaLnBrk="1" hangingPunct="1"/>
            <a:r>
              <a:rPr lang="en-US" dirty="0" smtClean="0"/>
              <a:t>Market demand</a:t>
            </a:r>
          </a:p>
          <a:p>
            <a:pPr lvl="2" eaLnBrk="1" hangingPunct="1"/>
            <a:r>
              <a:rPr lang="en-US" dirty="0" smtClean="0"/>
              <a:t>Technological development</a:t>
            </a:r>
          </a:p>
          <a:p>
            <a:pPr lvl="2" eaLnBrk="1" hangingPunct="1"/>
            <a:r>
              <a:rPr lang="en-US" dirty="0" smtClean="0"/>
              <a:t>Actions of competitors</a:t>
            </a:r>
          </a:p>
          <a:p>
            <a:pPr eaLnBrk="1" hangingPunct="1"/>
            <a:r>
              <a:rPr lang="en-US" dirty="0" smtClean="0"/>
              <a:t>Strategies to reduce uncertainties</a:t>
            </a:r>
          </a:p>
          <a:p>
            <a:pPr lvl="1" eaLnBrk="1" hangingPunct="1"/>
            <a:r>
              <a:rPr lang="en-US" dirty="0" smtClean="0"/>
              <a:t>Market-scope strategies</a:t>
            </a:r>
          </a:p>
          <a:p>
            <a:pPr lvl="1" eaLnBrk="1" hangingPunct="1"/>
            <a:r>
              <a:rPr lang="en-US" dirty="0" smtClean="0"/>
              <a:t>Imitation strategies</a:t>
            </a:r>
          </a:p>
          <a:p>
            <a:pPr eaLnBrk="1" hangingPunct="1"/>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idx="4294967295"/>
          </p:nvPr>
        </p:nvSpPr>
        <p:spPr/>
        <p:txBody>
          <a:bodyPr/>
          <a:lstStyle/>
          <a:p>
            <a:pPr eaLnBrk="1" hangingPunct="1"/>
            <a:r>
              <a:rPr lang="en-US" dirty="0" smtClean="0"/>
              <a:t>Market Scope Strategies</a:t>
            </a:r>
          </a:p>
        </p:txBody>
      </p:sp>
      <p:sp>
        <p:nvSpPr>
          <p:cNvPr id="32770" name="Content Placeholder 2"/>
          <p:cNvSpPr>
            <a:spLocks noGrp="1"/>
          </p:cNvSpPr>
          <p:nvPr>
            <p:ph idx="4294967295"/>
          </p:nvPr>
        </p:nvSpPr>
        <p:spPr/>
        <p:txBody>
          <a:bodyPr/>
          <a:lstStyle/>
          <a:p>
            <a:pPr eaLnBrk="1" hangingPunct="1"/>
            <a:r>
              <a:rPr lang="en-US" b="1" dirty="0" smtClean="0"/>
              <a:t>Scope</a:t>
            </a:r>
            <a:r>
              <a:rPr lang="en-US" dirty="0" smtClean="0"/>
              <a:t>: Choice about which customer groups </a:t>
            </a:r>
            <a:r>
              <a:rPr lang="en-IN" dirty="0" smtClean="0"/>
              <a:t>to serve and how to serve </a:t>
            </a:r>
            <a:r>
              <a:rPr lang="en-US" dirty="0" smtClean="0"/>
              <a:t>them</a:t>
            </a:r>
          </a:p>
          <a:p>
            <a:pPr eaLnBrk="1" hangingPunct="1"/>
            <a:r>
              <a:rPr lang="en-US" b="1" dirty="0" smtClean="0"/>
              <a:t>Narrow-scope strategy</a:t>
            </a:r>
          </a:p>
          <a:p>
            <a:pPr lvl="1" eaLnBrk="1" hangingPunct="1"/>
            <a:r>
              <a:rPr lang="en-US" dirty="0" smtClean="0"/>
              <a:t>Offers small product range to a small number of customers to satisfy a particular need</a:t>
            </a:r>
          </a:p>
          <a:p>
            <a:pPr lvl="1" eaLnBrk="1" hangingPunct="1"/>
            <a:r>
              <a:rPr lang="en-US" dirty="0" smtClean="0"/>
              <a:t>Focuses on:</a:t>
            </a:r>
          </a:p>
          <a:p>
            <a:pPr lvl="2" eaLnBrk="1" hangingPunct="1"/>
            <a:r>
              <a:rPr lang="en-US" dirty="0" smtClean="0"/>
              <a:t>Producing customized products</a:t>
            </a:r>
          </a:p>
          <a:p>
            <a:pPr lvl="2" eaLnBrk="1" hangingPunct="1"/>
            <a:r>
              <a:rPr lang="en-US" dirty="0" smtClean="0"/>
              <a:t>Localized business operations</a:t>
            </a:r>
          </a:p>
          <a:p>
            <a:pPr lvl="2" eaLnBrk="1" hangingPunct="1"/>
            <a:r>
              <a:rPr lang="en-US" dirty="0" smtClean="0"/>
              <a:t>High level craftsmanship</a:t>
            </a:r>
          </a:p>
          <a:p>
            <a:pPr lvl="2" eaLnBrk="1" hangingPunct="1"/>
            <a:r>
              <a:rPr lang="en-US" dirty="0" smtClean="0"/>
              <a:t>High-end of the market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idx="4294967295"/>
          </p:nvPr>
        </p:nvSpPr>
        <p:spPr/>
        <p:txBody>
          <a:bodyPr/>
          <a:lstStyle/>
          <a:p>
            <a:pPr eaLnBrk="1" hangingPunct="1"/>
            <a:r>
              <a:rPr lang="en-US" smtClean="0"/>
              <a:t>Market Scope Strategies</a:t>
            </a:r>
            <a:endParaRPr lang="en-US" smtClean="0">
              <a:solidFill>
                <a:schemeClr val="tx2"/>
              </a:solidFill>
            </a:endParaRPr>
          </a:p>
        </p:txBody>
      </p:sp>
      <p:sp>
        <p:nvSpPr>
          <p:cNvPr id="33794" name="Content Placeholder 2"/>
          <p:cNvSpPr>
            <a:spLocks noGrp="1"/>
          </p:cNvSpPr>
          <p:nvPr>
            <p:ph idx="4294967295"/>
          </p:nvPr>
        </p:nvSpPr>
        <p:spPr/>
        <p:txBody>
          <a:bodyPr/>
          <a:lstStyle/>
          <a:p>
            <a:pPr eaLnBrk="1" hangingPunct="1"/>
            <a:r>
              <a:rPr lang="en-US" b="1" dirty="0" smtClean="0"/>
              <a:t>Broad-scope strategy </a:t>
            </a:r>
          </a:p>
          <a:p>
            <a:pPr lvl="1" eaLnBrk="1" hangingPunct="1"/>
            <a:r>
              <a:rPr lang="en-US" dirty="0" smtClean="0"/>
              <a:t>Offers range of products across different market segments</a:t>
            </a:r>
          </a:p>
          <a:p>
            <a:pPr lvl="1" eaLnBrk="1" hangingPunct="1"/>
            <a:r>
              <a:rPr lang="en-US" dirty="0" smtClean="0"/>
              <a:t>Helps gain better understanding of the whole market</a:t>
            </a:r>
          </a:p>
          <a:p>
            <a:pPr lvl="1" eaLnBrk="1" hangingPunct="1"/>
            <a:r>
              <a:rPr lang="en-US" dirty="0" smtClean="0"/>
              <a:t>Reduces </a:t>
            </a:r>
            <a:r>
              <a:rPr lang="en-US" dirty="0" smtClean="0"/>
              <a:t>risks associated with market uncertainties </a:t>
            </a:r>
          </a:p>
          <a:p>
            <a:pPr lvl="1" eaLnBrk="1" hangingPunct="1"/>
            <a:r>
              <a:rPr lang="en-US" dirty="0" smtClean="0"/>
              <a:t>Increases exposure to competition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idx="4294967295"/>
          </p:nvPr>
        </p:nvSpPr>
        <p:spPr/>
        <p:txBody>
          <a:bodyPr/>
          <a:lstStyle/>
          <a:p>
            <a:pPr eaLnBrk="1" hangingPunct="1"/>
            <a:r>
              <a:rPr lang="en-US" smtClean="0"/>
              <a:t>Imitation Strategies</a:t>
            </a:r>
          </a:p>
        </p:txBody>
      </p:sp>
      <p:sp>
        <p:nvSpPr>
          <p:cNvPr id="34818" name="Content Placeholder 2"/>
          <p:cNvSpPr>
            <a:spLocks noGrp="1"/>
          </p:cNvSpPr>
          <p:nvPr>
            <p:ph idx="4294967295"/>
          </p:nvPr>
        </p:nvSpPr>
        <p:spPr/>
        <p:txBody>
          <a:bodyPr/>
          <a:lstStyle/>
          <a:p>
            <a:pPr eaLnBrk="1" hangingPunct="1"/>
            <a:r>
              <a:rPr lang="en-US" dirty="0" smtClean="0"/>
              <a:t>Copying practices of </a:t>
            </a:r>
            <a:r>
              <a:rPr lang="en-US" dirty="0" smtClean="0"/>
              <a:t>other businesses</a:t>
            </a:r>
            <a:endParaRPr lang="en-US" dirty="0" smtClean="0"/>
          </a:p>
          <a:p>
            <a:pPr eaLnBrk="1" hangingPunct="1"/>
            <a:r>
              <a:rPr lang="en-US" dirty="0" smtClean="0"/>
              <a:t>Advantages</a:t>
            </a:r>
          </a:p>
          <a:p>
            <a:pPr lvl="1" eaLnBrk="1" hangingPunct="1"/>
            <a:r>
              <a:rPr lang="en-US" dirty="0" smtClean="0"/>
              <a:t>Help develop skills necessary to be successful in the industry</a:t>
            </a:r>
          </a:p>
          <a:p>
            <a:pPr lvl="1" eaLnBrk="1" hangingPunct="1"/>
            <a:r>
              <a:rPr lang="en-US" dirty="0"/>
              <a:t>Make the new entry look legitimate from day one</a:t>
            </a:r>
          </a:p>
          <a:p>
            <a:pPr lvl="1" eaLnBrk="1" hangingPunct="1"/>
            <a:r>
              <a:rPr lang="en-US" dirty="0" smtClean="0"/>
              <a:t>Reduce </a:t>
            </a:r>
            <a:r>
              <a:rPr lang="en-US" dirty="0" smtClean="0"/>
              <a:t>costs associated with R&amp;D</a:t>
            </a:r>
          </a:p>
          <a:p>
            <a:pPr lvl="1" eaLnBrk="1" hangingPunct="1"/>
            <a:r>
              <a:rPr lang="en-US" dirty="0" smtClean="0"/>
              <a:t>Reduce customer uncertainty over the </a:t>
            </a:r>
            <a:r>
              <a:rPr lang="en-US" dirty="0" smtClean="0"/>
              <a:t>firm</a:t>
            </a:r>
          </a:p>
          <a:p>
            <a:pPr lvl="1" eaLnBrk="1" hangingPunct="1"/>
            <a:r>
              <a:rPr lang="en-US" dirty="0" smtClean="0"/>
              <a:t>Imitate a proven product/service or a business model</a:t>
            </a:r>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idx="4294967295"/>
          </p:nvPr>
        </p:nvSpPr>
        <p:spPr/>
        <p:txBody>
          <a:bodyPr/>
          <a:lstStyle/>
          <a:p>
            <a:pPr eaLnBrk="1" hangingPunct="1"/>
            <a:r>
              <a:rPr lang="en-US" smtClean="0"/>
              <a:t>Imitation Strategies</a:t>
            </a:r>
          </a:p>
        </p:txBody>
      </p:sp>
      <p:sp>
        <p:nvSpPr>
          <p:cNvPr id="35842" name="Content Placeholder 2"/>
          <p:cNvSpPr>
            <a:spLocks noGrp="1"/>
          </p:cNvSpPr>
          <p:nvPr>
            <p:ph idx="4294967295"/>
          </p:nvPr>
        </p:nvSpPr>
        <p:spPr/>
        <p:txBody>
          <a:bodyPr/>
          <a:lstStyle/>
          <a:p>
            <a:pPr eaLnBrk="1" hangingPunct="1"/>
            <a:r>
              <a:rPr lang="en-US" dirty="0" smtClean="0"/>
              <a:t>Types of imitation strategies</a:t>
            </a:r>
            <a:endParaRPr lang="en-IN" dirty="0" smtClean="0"/>
          </a:p>
          <a:p>
            <a:pPr lvl="1" eaLnBrk="1" hangingPunct="1"/>
            <a:r>
              <a:rPr lang="en-US" dirty="0" smtClean="0"/>
              <a:t>Franchising</a:t>
            </a:r>
          </a:p>
          <a:p>
            <a:pPr lvl="2" eaLnBrk="1" hangingPunct="1"/>
            <a:r>
              <a:rPr lang="en-US" dirty="0" smtClean="0"/>
              <a:t>Acquiring a “proven formula” for new entry from a franchisor</a:t>
            </a:r>
            <a:endParaRPr lang="en-IN" dirty="0" smtClean="0"/>
          </a:p>
          <a:p>
            <a:pPr lvl="1" eaLnBrk="1" hangingPunct="1"/>
            <a:r>
              <a:rPr lang="en-US" dirty="0" smtClean="0"/>
              <a:t>“Me-too” strategy</a:t>
            </a:r>
            <a:endParaRPr lang="en-IN" dirty="0" smtClean="0"/>
          </a:p>
          <a:p>
            <a:pPr lvl="2" eaLnBrk="1" hangingPunct="1"/>
            <a:r>
              <a:rPr lang="en-US" dirty="0" smtClean="0"/>
              <a:t>Copying exist products and attempting to build an advantage through minor variations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a:t>
            </a:r>
            <a:endParaRPr lang="en-US" dirty="0"/>
          </a:p>
        </p:txBody>
      </p:sp>
      <p:sp>
        <p:nvSpPr>
          <p:cNvPr id="3" name="Content Placeholder 2"/>
          <p:cNvSpPr>
            <a:spLocks noGrp="1"/>
          </p:cNvSpPr>
          <p:nvPr>
            <p:ph idx="1"/>
          </p:nvPr>
        </p:nvSpPr>
        <p:spPr/>
        <p:txBody>
          <a:bodyPr/>
          <a:lstStyle/>
          <a:p>
            <a:pPr marL="0" lvl="0" indent="0">
              <a:buNone/>
            </a:pPr>
            <a:r>
              <a:rPr lang="en-US" dirty="0"/>
              <a:t>1</a:t>
            </a:r>
            <a:r>
              <a:rPr lang="en-US" dirty="0" smtClean="0"/>
              <a:t>. Come </a:t>
            </a:r>
            <a:r>
              <a:rPr lang="en-US" dirty="0"/>
              <a:t>up with </a:t>
            </a:r>
            <a:r>
              <a:rPr lang="en-US" dirty="0" smtClean="0"/>
              <a:t>an example of a firm that </a:t>
            </a:r>
            <a:r>
              <a:rPr lang="en-US" dirty="0"/>
              <a:t>have used imitation as a way of reducing the risk of entry. What aspects of risk was it meant to reduce? Was it successful? </a:t>
            </a:r>
          </a:p>
        </p:txBody>
      </p:sp>
    </p:spTree>
    <p:extLst>
      <p:ext uri="{BB962C8B-B14F-4D97-AF65-F5344CB8AC3E}">
        <p14:creationId xmlns:p14="http://schemas.microsoft.com/office/powerpoint/2010/main" val="3792384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pPr marL="0" indent="0">
              <a:buNone/>
            </a:pPr>
            <a:r>
              <a:rPr lang="en-US" dirty="0" smtClean="0"/>
              <a:t>2. Is increasing an entrepreneurial orientation of an established business always a good thing? Or are there circumstances, or environments, in which the further pursuit of opportunities can diminish firm performance? </a:t>
            </a:r>
            <a:endParaRPr lang="en-US" dirty="0"/>
          </a:p>
        </p:txBody>
      </p:sp>
    </p:spTree>
    <p:extLst>
      <p:ext uri="{BB962C8B-B14F-4D97-AF65-F5344CB8AC3E}">
        <p14:creationId xmlns:p14="http://schemas.microsoft.com/office/powerpoint/2010/main" val="638138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dirty="0" smtClean="0"/>
              <a:t>Discussion</a:t>
            </a:r>
            <a:endParaRPr lang="en-US" dirty="0"/>
          </a:p>
        </p:txBody>
      </p:sp>
      <p:sp>
        <p:nvSpPr>
          <p:cNvPr id="3" name="Content Placeholder 2"/>
          <p:cNvSpPr>
            <a:spLocks noGrp="1"/>
          </p:cNvSpPr>
          <p:nvPr>
            <p:ph idx="1"/>
          </p:nvPr>
        </p:nvSpPr>
        <p:spPr/>
        <p:txBody>
          <a:bodyPr/>
          <a:lstStyle/>
          <a:p>
            <a:pPr marL="0" lvl="0" indent="0">
              <a:buNone/>
            </a:pPr>
            <a:r>
              <a:rPr lang="en-US" sz="2800" dirty="0" smtClean="0"/>
              <a:t>3. Is </a:t>
            </a:r>
            <a:r>
              <a:rPr lang="en-US" sz="2800" dirty="0"/>
              <a:t>it a waste of time to detail the firm’s strategy in the business plan when the audience for that plan (e.g., venture capitalist) knows that things are not going to turn out as expected and, as a result, place considerable importance on the quality of the management team? Why not submit only the resumes of those in the management team? If you were a venture capitalist, would you want to see the business plan? </a:t>
            </a:r>
            <a:endParaRPr lang="en-US" dirty="0"/>
          </a:p>
        </p:txBody>
      </p:sp>
    </p:spTree>
    <p:extLst>
      <p:ext uri="{BB962C8B-B14F-4D97-AF65-F5344CB8AC3E}">
        <p14:creationId xmlns:p14="http://schemas.microsoft.com/office/powerpoint/2010/main" val="41306892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2363</TotalTime>
  <Words>910</Words>
  <Application>Microsoft Office PowerPoint</Application>
  <PresentationFormat>On-screen Show (4:3)</PresentationFormat>
  <Paragraphs>126</Paragraphs>
  <Slides>20</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ＭＳ Ｐゴシック</vt:lpstr>
      <vt:lpstr>Arial</vt:lpstr>
      <vt:lpstr>Calibri</vt:lpstr>
      <vt:lpstr>Times New Roman</vt:lpstr>
      <vt:lpstr>Times-Roman</vt:lpstr>
      <vt:lpstr>Office Theme</vt:lpstr>
      <vt:lpstr>Chapter 3 </vt:lpstr>
      <vt:lpstr>Learning Objectives</vt:lpstr>
      <vt:lpstr>Learning Objectives</vt:lpstr>
      <vt:lpstr>Entrepreneurship entails new entry into the market</vt:lpstr>
      <vt:lpstr>Newness on the market</vt:lpstr>
      <vt:lpstr>Entrepreneurship entails new entry into the market</vt:lpstr>
      <vt:lpstr>Generation of a New Entry Opportunity</vt:lpstr>
      <vt:lpstr>Resources</vt:lpstr>
      <vt:lpstr>Generation of a New Entry Opportunity</vt:lpstr>
      <vt:lpstr>Generation of a New Entry Opportunity</vt:lpstr>
      <vt:lpstr>Let us think…</vt:lpstr>
      <vt:lpstr>First-movers challenges</vt:lpstr>
      <vt:lpstr>Risk Reduction Strategies for  New Entry Exploitation</vt:lpstr>
      <vt:lpstr>Market Scope Strategies</vt:lpstr>
      <vt:lpstr>Market Scope Strategies</vt:lpstr>
      <vt:lpstr>Imitation Strategies</vt:lpstr>
      <vt:lpstr>Imitation Strategies</vt:lpstr>
      <vt:lpstr>Discussion </vt:lpstr>
      <vt:lpstr>Discussion</vt:lpstr>
      <vt:lpstr>Discussion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Jagruti Gadekar</dc:creator>
  <cp:lastModifiedBy>SVSU</cp:lastModifiedBy>
  <cp:revision>64</cp:revision>
  <cp:lastPrinted>2016-02-08T22:47:28Z</cp:lastPrinted>
  <dcterms:created xsi:type="dcterms:W3CDTF">2012-10-03T06:19:48Z</dcterms:created>
  <dcterms:modified xsi:type="dcterms:W3CDTF">2016-02-08T22:50:59Z</dcterms:modified>
</cp:coreProperties>
</file>